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427" autoAdjust="0"/>
  </p:normalViewPr>
  <p:slideViewPr>
    <p:cSldViewPr snapToGrid="0">
      <p:cViewPr varScale="1">
        <p:scale>
          <a:sx n="83" d="100"/>
          <a:sy n="83" d="100"/>
        </p:scale>
        <p:origin x="39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668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04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128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81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60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23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147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401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33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77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77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D0CF9-93AB-4D6A-A250-749C64826E11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36DE4-C810-4F08-9652-4F6238143E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17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935"/>
          <a:stretch/>
        </p:blipFill>
        <p:spPr>
          <a:xfrm>
            <a:off x="1672041" y="0"/>
            <a:ext cx="6696386" cy="36593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r="76812" b="49224"/>
          <a:stretch/>
        </p:blipFill>
        <p:spPr>
          <a:xfrm>
            <a:off x="295284" y="905448"/>
            <a:ext cx="1376757" cy="169304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8" t="51841"/>
          <a:stretch/>
        </p:blipFill>
        <p:spPr>
          <a:xfrm>
            <a:off x="8368427" y="905448"/>
            <a:ext cx="1183665" cy="169304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0" y="3638754"/>
            <a:ext cx="9837271" cy="30162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1A1C1E"/>
                </a:solidFill>
                <a:latin typeface="GOST type A" panose="020B0500000000000000" pitchFamily="34" charset="0"/>
              </a:rPr>
              <a:t>Крупноформатный </a:t>
            </a:r>
            <a:r>
              <a:rPr lang="ru-RU" b="1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лазерный ЧПУ</a:t>
            </a:r>
            <a:endParaRPr lang="en-US" b="1" dirty="0" smtClean="0">
              <a:solidFill>
                <a:srgbClr val="1A1C1E"/>
              </a:solidFill>
              <a:latin typeface="GOST type A" panose="020B0500000000000000" pitchFamily="34" charset="0"/>
            </a:endParaRPr>
          </a:p>
          <a:p>
            <a:pPr algn="just"/>
            <a:endParaRPr lang="ru-RU" b="1" dirty="0">
              <a:solidFill>
                <a:srgbClr val="1A1C1E"/>
              </a:solidFill>
              <a:latin typeface="GOST type A" panose="020B0500000000000000" pitchFamily="34" charset="0"/>
            </a:endParaRPr>
          </a:p>
          <a:p>
            <a:pPr algn="just"/>
            <a:r>
              <a:rPr lang="ru-RU" sz="1400" b="1" u="sng" dirty="0">
                <a:solidFill>
                  <a:srgbClr val="1A1C1E"/>
                </a:solidFill>
                <a:latin typeface="GOST type A" panose="020B0500000000000000" pitchFamily="34" charset="0"/>
              </a:rPr>
              <a:t>Задача: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 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Спроектировать крупноформатный 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(800x800 мм) 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лазерный станок</a:t>
            </a:r>
          </a:p>
          <a:p>
            <a:pPr algn="just"/>
            <a:endParaRPr lang="ru-RU" sz="1400" dirty="0">
              <a:solidFill>
                <a:srgbClr val="1A1C1E"/>
              </a:solidFill>
              <a:latin typeface="GOST type A" panose="020B0500000000000000" pitchFamily="34" charset="0"/>
            </a:endParaRPr>
          </a:p>
          <a:p>
            <a:pPr algn="just"/>
            <a:r>
              <a:rPr lang="ru-RU" sz="1400" b="1" u="sng" dirty="0">
                <a:solidFill>
                  <a:srgbClr val="1A1C1E"/>
                </a:solidFill>
                <a:latin typeface="GOST type A" panose="020B0500000000000000" pitchFamily="34" charset="0"/>
              </a:rPr>
              <a:t>Ключевые </a:t>
            </a:r>
            <a:r>
              <a:rPr lang="ru-RU" sz="1400" b="1" u="sng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особенности:</a:t>
            </a:r>
            <a:endParaRPr lang="ru-RU" sz="1400" u="sng" dirty="0">
              <a:solidFill>
                <a:srgbClr val="1A1C1E"/>
              </a:solidFill>
              <a:latin typeface="GOST type A" panose="020B0500000000000000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 err="1">
                <a:solidFill>
                  <a:srgbClr val="1A1C1E"/>
                </a:solidFill>
                <a:latin typeface="GOST type A" panose="020B0500000000000000" pitchFamily="34" charset="0"/>
              </a:rPr>
              <a:t>Кастомные</a:t>
            </a:r>
            <a:r>
              <a:rPr lang="ru-RU" sz="1400" b="1" dirty="0">
                <a:solidFill>
                  <a:srgbClr val="1A1C1E"/>
                </a:solidFill>
                <a:latin typeface="GOST type A" panose="020B0500000000000000" pitchFamily="34" charset="0"/>
              </a:rPr>
              <a:t> узлы: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 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важные 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компоненты 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(каретк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и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,</a:t>
            </a:r>
            <a:r>
              <a:rPr lang="en-US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 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корпуса для электроники и т.д.) спроектированы 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в 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Компас-3</a:t>
            </a:r>
            <a:r>
              <a:rPr lang="en-US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D 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и 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изготовлены методом 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FDM-печати, чтобы адаптировать конструкцию под выбранные комплектующие</a:t>
            </a:r>
            <a:endParaRPr lang="ru-RU" sz="1400" dirty="0">
              <a:solidFill>
                <a:srgbClr val="1A1C1E"/>
              </a:solidFill>
              <a:latin typeface="GOST type A" panose="020B0500000000000000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1A1C1E"/>
                </a:solidFill>
                <a:latin typeface="GOST type A" panose="020B0500000000000000" pitchFamily="34" charset="0"/>
              </a:rPr>
              <a:t>Активная доработка: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 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ведется 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проектирование защитного 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корпуса с встроенной вытяжкой (аналогичного корпусу </a:t>
            </a:r>
            <a:r>
              <a:rPr lang="ru-RU" sz="1400" dirty="0" err="1" smtClean="0">
                <a:solidFill>
                  <a:srgbClr val="1A1C1E"/>
                </a:solidFill>
                <a:latin typeface="GOST type A" panose="020B0500000000000000" pitchFamily="34" charset="0"/>
              </a:rPr>
              <a:t>Acmer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 из огнестойких тканей) 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для повышения безопасности 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эксплуатации и расширения допустимого спектра обрабатываемых материалов (акрил, </a:t>
            </a:r>
            <a:r>
              <a:rPr lang="en-US" sz="1400" dirty="0" err="1" smtClean="0">
                <a:solidFill>
                  <a:srgbClr val="1A1C1E"/>
                </a:solidFill>
                <a:latin typeface="GOST type A" panose="020B0500000000000000" pitchFamily="34" charset="0"/>
              </a:rPr>
              <a:t>eva</a:t>
            </a:r>
            <a:r>
              <a:rPr lang="en-US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 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и пр.). </a:t>
            </a:r>
            <a:endParaRPr lang="ru-RU" sz="1400" dirty="0">
              <a:solidFill>
                <a:srgbClr val="1A1C1E"/>
              </a:solidFill>
              <a:latin typeface="GOST type A" panose="020B0500000000000000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CAD</a:t>
            </a:r>
            <a:r>
              <a:rPr lang="ru-RU" sz="1400" b="1" dirty="0">
                <a:solidFill>
                  <a:srgbClr val="1A1C1E"/>
                </a:solidFill>
                <a:latin typeface="GOST type A" panose="020B0500000000000000" pitchFamily="34" charset="0"/>
              </a:rPr>
              <a:t>: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  Компас-3</a:t>
            </a:r>
            <a:r>
              <a:rPr lang="en-US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D</a:t>
            </a:r>
            <a:endParaRPr lang="ru-RU" sz="1400" dirty="0">
              <a:solidFill>
                <a:srgbClr val="1A1C1E"/>
              </a:solidFill>
              <a:latin typeface="GOST type A" panose="020B0500000000000000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1A1C1E"/>
                </a:solidFill>
                <a:latin typeface="GOST type A" panose="020B0500000000000000" pitchFamily="34" charset="0"/>
              </a:rPr>
              <a:t>Управление: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 MKS DLC 32, 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GRBL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, </a:t>
            </a:r>
            <a:r>
              <a:rPr lang="ru-RU" sz="1400" dirty="0" err="1">
                <a:solidFill>
                  <a:srgbClr val="1A1C1E"/>
                </a:solidFill>
                <a:latin typeface="GOST type A" panose="020B0500000000000000" pitchFamily="34" charset="0"/>
              </a:rPr>
              <a:t>Nema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 17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1A1C1E"/>
                </a:solidFill>
                <a:latin typeface="GOST type A" panose="020B0500000000000000" pitchFamily="34" charset="0"/>
              </a:rPr>
              <a:t>ПО: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 </a:t>
            </a:r>
            <a:r>
              <a:rPr lang="ru-RU" sz="1400" dirty="0" err="1">
                <a:solidFill>
                  <a:srgbClr val="1A1C1E"/>
                </a:solidFill>
                <a:latin typeface="GOST type A" panose="020B0500000000000000" pitchFamily="34" charset="0"/>
              </a:rPr>
              <a:t>LightBurn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, </a:t>
            </a:r>
            <a:r>
              <a:rPr lang="ru-RU" sz="1400" dirty="0" err="1">
                <a:solidFill>
                  <a:srgbClr val="1A1C1E"/>
                </a:solidFill>
                <a:latin typeface="GOST type A" panose="020B0500000000000000" pitchFamily="34" charset="0"/>
              </a:rPr>
              <a:t>LaserGRBL</a:t>
            </a:r>
            <a:endParaRPr lang="ru-RU" sz="1400" dirty="0">
              <a:solidFill>
                <a:srgbClr val="1A1C1E"/>
              </a:solidFill>
              <a:latin typeface="GOST type A" panose="020B0500000000000000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1A1C1E"/>
                </a:solidFill>
                <a:latin typeface="GOST type A" panose="020B0500000000000000" pitchFamily="34" charset="0"/>
              </a:rPr>
              <a:t>Производство: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 </a:t>
            </a:r>
            <a:r>
              <a:rPr lang="ru-RU" sz="1400" dirty="0" smtClean="0">
                <a:solidFill>
                  <a:srgbClr val="1A1C1E"/>
                </a:solidFill>
                <a:latin typeface="GOST type A" panose="020B0500000000000000" pitchFamily="34" charset="0"/>
              </a:rPr>
              <a:t>3D-печать, </a:t>
            </a:r>
            <a:r>
              <a:rPr lang="ru-RU" sz="1400" dirty="0">
                <a:solidFill>
                  <a:srgbClr val="1A1C1E"/>
                </a:solidFill>
                <a:latin typeface="GOST type A" panose="020B0500000000000000" pitchFamily="34" charset="0"/>
              </a:rPr>
              <a:t>слесарная сборка</a:t>
            </a:r>
            <a:endParaRPr lang="ru-RU" sz="1400" b="0" i="0" dirty="0">
              <a:solidFill>
                <a:srgbClr val="1A1C1E"/>
              </a:solidFill>
              <a:effectLst/>
              <a:latin typeface="GOST type 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48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44" y="4754681"/>
            <a:ext cx="2579913" cy="1774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10292" r="9359" b="15416"/>
          <a:stretch/>
        </p:blipFill>
        <p:spPr>
          <a:xfrm>
            <a:off x="168728" y="157845"/>
            <a:ext cx="3831313" cy="276785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44" y="3056744"/>
            <a:ext cx="2310632" cy="188988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8609" r="11921" b="11141"/>
          <a:stretch/>
        </p:blipFill>
        <p:spPr>
          <a:xfrm>
            <a:off x="4348844" y="157844"/>
            <a:ext cx="2831486" cy="27678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0" t="11395" r="13778" b="8169"/>
          <a:stretch/>
        </p:blipFill>
        <p:spPr>
          <a:xfrm rot="16200000">
            <a:off x="613934" y="2765361"/>
            <a:ext cx="2869102" cy="37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1"/>
          <a:stretch/>
        </p:blipFill>
        <p:spPr>
          <a:xfrm>
            <a:off x="0" y="3435339"/>
            <a:ext cx="5516857" cy="34226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t="7553" r="4629" b="5633"/>
          <a:stretch/>
        </p:blipFill>
        <p:spPr>
          <a:xfrm>
            <a:off x="0" y="0"/>
            <a:ext cx="5516856" cy="34817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t="10712" b="-3139"/>
          <a:stretch/>
        </p:blipFill>
        <p:spPr>
          <a:xfrm>
            <a:off x="-2" y="6156830"/>
            <a:ext cx="1364347" cy="7011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9074"/>
          <a:stretch/>
        </p:blipFill>
        <p:spPr>
          <a:xfrm>
            <a:off x="5516855" y="-1"/>
            <a:ext cx="5397887" cy="34837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16856" y="3481724"/>
            <a:ext cx="539788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err="1">
                <a:latin typeface="GOST type A" panose="020B0500000000000000" pitchFamily="34" charset="0"/>
              </a:rPr>
              <a:t>Низколатентная</a:t>
            </a:r>
            <a:r>
              <a:rPr lang="ru-RU" b="1" dirty="0">
                <a:latin typeface="GOST type A" panose="020B0500000000000000" pitchFamily="34" charset="0"/>
              </a:rPr>
              <a:t> система визуального </a:t>
            </a:r>
            <a:r>
              <a:rPr lang="ru-RU" b="1" dirty="0" smtClean="0">
                <a:latin typeface="GOST type A" panose="020B0500000000000000" pitchFamily="34" charset="0"/>
              </a:rPr>
              <a:t>позиционирования</a:t>
            </a:r>
          </a:p>
          <a:p>
            <a:pPr algn="just"/>
            <a:endParaRPr lang="ru-RU" sz="1400" b="1" dirty="0">
              <a:latin typeface="GOST type A" panose="020B0500000000000000" pitchFamily="34" charset="0"/>
            </a:endParaRPr>
          </a:p>
          <a:p>
            <a:pPr algn="just"/>
            <a:r>
              <a:rPr lang="ru-RU" sz="1400" b="1" u="sng" dirty="0">
                <a:latin typeface="GOST type A" panose="020B0500000000000000" pitchFamily="34" charset="0"/>
              </a:rPr>
              <a:t>Задача:</a:t>
            </a:r>
            <a:r>
              <a:rPr lang="ru-RU" sz="1400" b="1" dirty="0">
                <a:latin typeface="GOST type A" panose="020B0500000000000000" pitchFamily="34" charset="0"/>
              </a:rPr>
              <a:t> </a:t>
            </a:r>
            <a:r>
              <a:rPr lang="ru-RU" sz="1400" dirty="0">
                <a:latin typeface="GOST type A" panose="020B0500000000000000" pitchFamily="34" charset="0"/>
              </a:rPr>
              <a:t>Разработать </a:t>
            </a:r>
            <a:r>
              <a:rPr lang="ru-RU" sz="1400" dirty="0" smtClean="0">
                <a:latin typeface="GOST type A" panose="020B0500000000000000" pitchFamily="34" charset="0"/>
              </a:rPr>
              <a:t>аппаратную </a:t>
            </a:r>
            <a:r>
              <a:rPr lang="ru-RU" sz="1400" dirty="0">
                <a:latin typeface="GOST type A" panose="020B0500000000000000" pitchFamily="34" charset="0"/>
              </a:rPr>
              <a:t>систему, способную в реальном </a:t>
            </a:r>
            <a:r>
              <a:rPr lang="ru-RU" sz="1400" dirty="0" smtClean="0">
                <a:latin typeface="GOST type A" panose="020B0500000000000000" pitchFamily="34" charset="0"/>
              </a:rPr>
              <a:t>времени</a:t>
            </a:r>
            <a:r>
              <a:rPr lang="en-US" sz="1400" dirty="0" smtClean="0">
                <a:latin typeface="GOST type A" panose="020B0500000000000000" pitchFamily="34" charset="0"/>
              </a:rPr>
              <a:t> </a:t>
            </a:r>
            <a:r>
              <a:rPr lang="ru-RU" sz="1400" dirty="0" smtClean="0">
                <a:latin typeface="GOST type A" panose="020B0500000000000000" pitchFamily="34" charset="0"/>
              </a:rPr>
              <a:t>детектировать </a:t>
            </a:r>
            <a:r>
              <a:rPr lang="ru-RU" sz="1400" dirty="0">
                <a:latin typeface="GOST type A" panose="020B0500000000000000" pitchFamily="34" charset="0"/>
              </a:rPr>
              <a:t>и отслеживать динамические цели на экране и управлять 2D-платформой </a:t>
            </a:r>
            <a:r>
              <a:rPr lang="ru-RU" sz="1400" dirty="0" smtClean="0">
                <a:latin typeface="GOST type A" panose="020B0500000000000000" pitchFamily="34" charset="0"/>
              </a:rPr>
              <a:t>на кинематике </a:t>
            </a:r>
            <a:r>
              <a:rPr lang="en-US" sz="1400" dirty="0" smtClean="0">
                <a:latin typeface="GOST type A" panose="020B0500000000000000" pitchFamily="34" charset="0"/>
              </a:rPr>
              <a:t>H-bot </a:t>
            </a:r>
            <a:r>
              <a:rPr lang="ru-RU" sz="1400" dirty="0" smtClean="0">
                <a:latin typeface="GOST type A" panose="020B0500000000000000" pitchFamily="34" charset="0"/>
              </a:rPr>
              <a:t>для </a:t>
            </a:r>
            <a:r>
              <a:rPr lang="ru-RU" sz="1400" dirty="0">
                <a:latin typeface="GOST type A" panose="020B0500000000000000" pitchFamily="34" charset="0"/>
              </a:rPr>
              <a:t>точной </a:t>
            </a:r>
            <a:r>
              <a:rPr lang="ru-RU" sz="1400" dirty="0" smtClean="0">
                <a:latin typeface="GOST type A" panose="020B0500000000000000" pitchFamily="34" charset="0"/>
              </a:rPr>
              <a:t>корректировки движения компьютерной мыши. Тестовая среда – </a:t>
            </a:r>
            <a:r>
              <a:rPr lang="en-US" sz="1400" dirty="0" err="1">
                <a:latin typeface="GOST type A" panose="020B0500000000000000" pitchFamily="34" charset="0"/>
              </a:rPr>
              <a:t>A</a:t>
            </a:r>
            <a:r>
              <a:rPr lang="en-US" sz="1400" dirty="0" err="1" smtClean="0">
                <a:latin typeface="GOST type A" panose="020B0500000000000000" pitchFamily="34" charset="0"/>
              </a:rPr>
              <a:t>imlabs</a:t>
            </a:r>
            <a:r>
              <a:rPr lang="en-US" sz="1400" dirty="0" smtClean="0">
                <a:latin typeface="GOST type A" panose="020B0500000000000000" pitchFamily="34" charset="0"/>
              </a:rPr>
              <a:t>, </a:t>
            </a:r>
            <a:r>
              <a:rPr lang="ru-RU" sz="1400" dirty="0" smtClean="0">
                <a:latin typeface="GOST type A" panose="020B0500000000000000" pitchFamily="34" charset="0"/>
              </a:rPr>
              <a:t>CS2</a:t>
            </a:r>
            <a:r>
              <a:rPr lang="ru-RU" sz="1400" dirty="0">
                <a:latin typeface="GOST type A" panose="020B0500000000000000" pitchFamily="34" charset="0"/>
              </a:rPr>
              <a:t>, </a:t>
            </a:r>
            <a:r>
              <a:rPr lang="ru-RU" sz="1400" dirty="0" err="1" smtClean="0">
                <a:latin typeface="GOST type A" panose="020B0500000000000000" pitchFamily="34" charset="0"/>
              </a:rPr>
              <a:t>Valorant</a:t>
            </a:r>
            <a:endParaRPr lang="ru-RU" sz="1400" dirty="0" smtClean="0">
              <a:latin typeface="GOST type A" panose="020B0500000000000000" pitchFamily="34" charset="0"/>
            </a:endParaRPr>
          </a:p>
          <a:p>
            <a:pPr algn="just"/>
            <a:endParaRPr lang="ru-RU" sz="1400" dirty="0">
              <a:latin typeface="GOST type A" panose="020B0500000000000000" pitchFamily="34" charset="0"/>
            </a:endParaRPr>
          </a:p>
          <a:p>
            <a:pPr algn="just"/>
            <a:r>
              <a:rPr lang="ru-RU" sz="1400" b="1" u="sng" dirty="0" smtClean="0">
                <a:latin typeface="GOST type A" panose="020B0500000000000000" pitchFamily="34" charset="0"/>
              </a:rPr>
              <a:t>Ключевые особенности: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 smtClean="0">
                <a:latin typeface="GOST type A" panose="020B0500000000000000" pitchFamily="34" charset="0"/>
              </a:rPr>
              <a:t>Аппаратная изоляция: </a:t>
            </a:r>
            <a:r>
              <a:rPr lang="ru-RU" sz="1400" dirty="0" smtClean="0">
                <a:latin typeface="GOST type A" panose="020B0500000000000000" pitchFamily="34" charset="0"/>
              </a:rPr>
              <a:t>любое </a:t>
            </a:r>
            <a:r>
              <a:rPr lang="ru-RU" sz="1400" dirty="0">
                <a:latin typeface="GOST type A" panose="020B0500000000000000" pitchFamily="34" charset="0"/>
              </a:rPr>
              <a:t>программное взаимодействие с </a:t>
            </a:r>
            <a:r>
              <a:rPr lang="ru-RU" sz="1400" dirty="0" smtClean="0">
                <a:latin typeface="GOST type A" panose="020B0500000000000000" pitchFamily="34" charset="0"/>
              </a:rPr>
              <a:t>хост-компьютером исключено</a:t>
            </a:r>
            <a:endParaRPr lang="ru-RU" sz="1400" dirty="0">
              <a:latin typeface="GOST type A" panose="020B0500000000000000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latin typeface="GOST type A" panose="020B0500000000000000" pitchFamily="34" charset="0"/>
              </a:rPr>
              <a:t>CAD/CAE:</a:t>
            </a:r>
            <a:r>
              <a:rPr lang="ru-RU" sz="1400" dirty="0">
                <a:latin typeface="GOST type A" panose="020B0500000000000000" pitchFamily="34" charset="0"/>
              </a:rPr>
              <a:t> </a:t>
            </a:r>
            <a:r>
              <a:rPr lang="ru-RU" sz="1400" dirty="0" err="1">
                <a:latin typeface="GOST type A" panose="020B0500000000000000" pitchFamily="34" charset="0"/>
              </a:rPr>
              <a:t>SolidWorks</a:t>
            </a:r>
            <a:r>
              <a:rPr lang="ru-RU" sz="1400" dirty="0">
                <a:latin typeface="GOST type A" panose="020B0500000000000000" pitchFamily="34" charset="0"/>
              </a:rPr>
              <a:t>, </a:t>
            </a:r>
            <a:r>
              <a:rPr lang="ru-RU" sz="1400" dirty="0" err="1">
                <a:latin typeface="GOST type A" panose="020B0500000000000000" pitchFamily="34" charset="0"/>
              </a:rPr>
              <a:t>Topological</a:t>
            </a:r>
            <a:r>
              <a:rPr lang="ru-RU" sz="1400" dirty="0">
                <a:latin typeface="GOST type A" panose="020B0500000000000000" pitchFamily="34" charset="0"/>
              </a:rPr>
              <a:t> </a:t>
            </a:r>
            <a:r>
              <a:rPr lang="ru-RU" sz="1400" dirty="0" err="1">
                <a:latin typeface="GOST type A" panose="020B0500000000000000" pitchFamily="34" charset="0"/>
              </a:rPr>
              <a:t>Optimization</a:t>
            </a:r>
            <a:endParaRPr lang="ru-RU" sz="1400" dirty="0">
              <a:latin typeface="GOST type A" panose="020B0500000000000000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latin typeface="GOST type A" panose="020B0500000000000000" pitchFamily="34" charset="0"/>
              </a:rPr>
              <a:t>ПО:</a:t>
            </a:r>
            <a:r>
              <a:rPr lang="ru-RU" sz="1400" dirty="0">
                <a:latin typeface="GOST type A" panose="020B0500000000000000" pitchFamily="34" charset="0"/>
              </a:rPr>
              <a:t> C++, </a:t>
            </a:r>
            <a:r>
              <a:rPr lang="ru-RU" sz="1400" dirty="0" err="1">
                <a:latin typeface="GOST type A" panose="020B0500000000000000" pitchFamily="34" charset="0"/>
              </a:rPr>
              <a:t>Python</a:t>
            </a:r>
            <a:r>
              <a:rPr lang="ru-RU" sz="1400" dirty="0">
                <a:latin typeface="GOST type A" panose="020B0500000000000000" pitchFamily="34" charset="0"/>
              </a:rPr>
              <a:t>, </a:t>
            </a:r>
            <a:r>
              <a:rPr lang="ru-RU" sz="1400" dirty="0" err="1">
                <a:latin typeface="GOST type A" panose="020B0500000000000000" pitchFamily="34" charset="0"/>
              </a:rPr>
              <a:t>OpenCV</a:t>
            </a:r>
            <a:r>
              <a:rPr lang="ru-RU" sz="1400" dirty="0">
                <a:latin typeface="GOST type A" panose="020B0500000000000000" pitchFamily="34" charset="0"/>
              </a:rPr>
              <a:t>, </a:t>
            </a:r>
            <a:r>
              <a:rPr lang="ru-RU" sz="1400" dirty="0" err="1">
                <a:latin typeface="GOST type A" panose="020B0500000000000000" pitchFamily="34" charset="0"/>
              </a:rPr>
              <a:t>Git</a:t>
            </a:r>
            <a:endParaRPr lang="ru-RU" sz="1400" dirty="0">
              <a:latin typeface="GOST type A" panose="020B0500000000000000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latin typeface="GOST type A" panose="020B0500000000000000" pitchFamily="34" charset="0"/>
              </a:rPr>
              <a:t>Электроника:</a:t>
            </a:r>
            <a:r>
              <a:rPr lang="ru-RU" sz="1400" dirty="0">
                <a:latin typeface="GOST type A" panose="020B0500000000000000" pitchFamily="34" charset="0"/>
              </a:rPr>
              <a:t> </a:t>
            </a:r>
            <a:r>
              <a:rPr lang="ru-RU" sz="1400" dirty="0" err="1">
                <a:latin typeface="GOST type A" panose="020B0500000000000000" pitchFamily="34" charset="0"/>
              </a:rPr>
              <a:t>Raspberry</a:t>
            </a:r>
            <a:r>
              <a:rPr lang="ru-RU" sz="1400" dirty="0">
                <a:latin typeface="GOST type A" panose="020B0500000000000000" pitchFamily="34" charset="0"/>
              </a:rPr>
              <a:t> </a:t>
            </a:r>
            <a:r>
              <a:rPr lang="ru-RU" sz="1400" dirty="0" err="1">
                <a:latin typeface="GOST type A" panose="020B0500000000000000" pitchFamily="34" charset="0"/>
              </a:rPr>
              <a:t>Pi</a:t>
            </a:r>
            <a:r>
              <a:rPr lang="ru-RU" sz="1400" dirty="0">
                <a:latin typeface="GOST type A" panose="020B0500000000000000" pitchFamily="34" charset="0"/>
              </a:rPr>
              <a:t> 5, </a:t>
            </a:r>
            <a:r>
              <a:rPr lang="ru-RU" sz="1400" dirty="0" smtClean="0">
                <a:latin typeface="GOST type A" panose="020B0500000000000000" pitchFamily="34" charset="0"/>
              </a:rPr>
              <a:t>STM32, </a:t>
            </a:r>
            <a:r>
              <a:rPr lang="ru-RU" sz="1400" dirty="0" err="1">
                <a:latin typeface="GOST type A" panose="020B0500000000000000" pitchFamily="34" charset="0"/>
              </a:rPr>
              <a:t>Stepper</a:t>
            </a:r>
            <a:r>
              <a:rPr lang="ru-RU" sz="1400" dirty="0">
                <a:latin typeface="GOST type A" panose="020B0500000000000000" pitchFamily="34" charset="0"/>
              </a:rPr>
              <a:t> </a:t>
            </a:r>
            <a:r>
              <a:rPr lang="ru-RU" sz="1400" dirty="0" err="1">
                <a:latin typeface="GOST type A" panose="020B0500000000000000" pitchFamily="34" charset="0"/>
              </a:rPr>
              <a:t>Motors</a:t>
            </a:r>
            <a:endParaRPr lang="ru-RU" sz="1400" dirty="0">
              <a:latin typeface="GOST type A" panose="020B0500000000000000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b="1" dirty="0">
                <a:latin typeface="GOST type A" panose="020B0500000000000000" pitchFamily="34" charset="0"/>
              </a:rPr>
              <a:t>Производство:</a:t>
            </a:r>
            <a:r>
              <a:rPr lang="ru-RU" sz="1400" dirty="0">
                <a:latin typeface="GOST type A" panose="020B0500000000000000" pitchFamily="34" charset="0"/>
              </a:rPr>
              <a:t> Лазерная резка </a:t>
            </a:r>
            <a:r>
              <a:rPr lang="ru-RU" sz="1400" dirty="0" smtClean="0">
                <a:latin typeface="GOST type A" panose="020B0500000000000000" pitchFamily="34" charset="0"/>
              </a:rPr>
              <a:t>(алюминий, листовая сталь), 3D-печать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400" dirty="0" smtClean="0">
              <a:latin typeface="GOST type A" panose="020B0500000000000000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199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29002" cy="3083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3205"/>
            <a:ext cx="4531743" cy="3737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36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6" y="0"/>
            <a:ext cx="10711347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6" y="5181595"/>
            <a:ext cx="2859765" cy="15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9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61</Words>
  <Application>Microsoft Office PowerPoint</Application>
  <PresentationFormat>Широкоэкранный</PresentationFormat>
  <Paragraphs>21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GOST type 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t9169</dc:creator>
  <cp:lastModifiedBy>t9169</cp:lastModifiedBy>
  <cp:revision>20</cp:revision>
  <dcterms:created xsi:type="dcterms:W3CDTF">2025-09-04T15:49:40Z</dcterms:created>
  <dcterms:modified xsi:type="dcterms:W3CDTF">2025-09-05T13:46:23Z</dcterms:modified>
</cp:coreProperties>
</file>